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Nuni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regular.fntdata"/><Relationship Id="rId25" Type="http://schemas.openxmlformats.org/officeDocument/2006/relationships/slide" Target="slides/slide20.xml"/><Relationship Id="rId28" Type="http://schemas.openxmlformats.org/officeDocument/2006/relationships/font" Target="fonts/Nunito-italic.fntdata"/><Relationship Id="rId27" Type="http://schemas.openxmlformats.org/officeDocument/2006/relationships/font" Target="fonts/Nuni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488dcbd783_1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488dcbd783_1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488dcbd783_1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488dcbd783_1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488dcbd783_1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488dcbd783_1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488dcbd783_1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488dcbd783_1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488dcbd783_1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488dcbd783_1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488dcbd783_1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488dcbd783_1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488dcbd783_1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488dcbd783_1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488ff3f1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488ff3f1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488dcbd783_1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488dcbd783_1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488dcbd783_1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488dcbd783_1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488dcbd783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488dcbd783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488dcbd783_1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488dcbd783_1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488dcbd783_1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488dcbd783_1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488dcbd783_1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488dcbd783_1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488dcbd783_1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488dcbd783_1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488dcbd783_1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488dcbd783_1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488fcd86a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488fcd86a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488dcbd783_1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488dcbd783_1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488dcbd783_1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488dcbd783_1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lstStyle>
            <a:lvl1pPr lvl="0" rtl="0" algn="ctr">
              <a:spcBef>
                <a:spcPts val="0"/>
              </a:spcBef>
              <a:spcAft>
                <a:spcPts val="0"/>
              </a:spcAft>
              <a:buClr>
                <a:schemeClr val="dk2"/>
              </a:buClr>
              <a:buSzPts val="8600"/>
              <a:buNone/>
              <a:defRPr sz="8600">
                <a:solidFill>
                  <a:schemeClr val="dk2"/>
                </a:solidFill>
              </a:defRPr>
            </a:lvl1pPr>
            <a:lvl2pPr lvl="1" rtl="0" algn="ctr">
              <a:spcBef>
                <a:spcPts val="0"/>
              </a:spcBef>
              <a:spcAft>
                <a:spcPts val="0"/>
              </a:spcAft>
              <a:buClr>
                <a:schemeClr val="dk2"/>
              </a:buClr>
              <a:buSzPts val="8600"/>
              <a:buNone/>
              <a:defRPr sz="8600">
                <a:solidFill>
                  <a:schemeClr val="dk2"/>
                </a:solidFill>
              </a:defRPr>
            </a:lvl2pPr>
            <a:lvl3pPr lvl="2" rtl="0" algn="ctr">
              <a:spcBef>
                <a:spcPts val="0"/>
              </a:spcBef>
              <a:spcAft>
                <a:spcPts val="0"/>
              </a:spcAft>
              <a:buClr>
                <a:schemeClr val="dk2"/>
              </a:buClr>
              <a:buSzPts val="8600"/>
              <a:buNone/>
              <a:defRPr sz="8600">
                <a:solidFill>
                  <a:schemeClr val="dk2"/>
                </a:solidFill>
              </a:defRPr>
            </a:lvl3pPr>
            <a:lvl4pPr lvl="3" rtl="0" algn="ctr">
              <a:spcBef>
                <a:spcPts val="0"/>
              </a:spcBef>
              <a:spcAft>
                <a:spcPts val="0"/>
              </a:spcAft>
              <a:buClr>
                <a:schemeClr val="dk2"/>
              </a:buClr>
              <a:buSzPts val="8600"/>
              <a:buNone/>
              <a:defRPr sz="8600">
                <a:solidFill>
                  <a:schemeClr val="dk2"/>
                </a:solidFill>
              </a:defRPr>
            </a:lvl4pPr>
            <a:lvl5pPr lvl="4" rtl="0" algn="ctr">
              <a:spcBef>
                <a:spcPts val="0"/>
              </a:spcBef>
              <a:spcAft>
                <a:spcPts val="0"/>
              </a:spcAft>
              <a:buClr>
                <a:schemeClr val="dk2"/>
              </a:buClr>
              <a:buSzPts val="8600"/>
              <a:buNone/>
              <a:defRPr sz="8600">
                <a:solidFill>
                  <a:schemeClr val="dk2"/>
                </a:solidFill>
              </a:defRPr>
            </a:lvl5pPr>
            <a:lvl6pPr lvl="5" rtl="0" algn="ctr">
              <a:spcBef>
                <a:spcPts val="0"/>
              </a:spcBef>
              <a:spcAft>
                <a:spcPts val="0"/>
              </a:spcAft>
              <a:buClr>
                <a:schemeClr val="dk2"/>
              </a:buClr>
              <a:buSzPts val="8600"/>
              <a:buNone/>
              <a:defRPr sz="8600">
                <a:solidFill>
                  <a:schemeClr val="dk2"/>
                </a:solidFill>
              </a:defRPr>
            </a:lvl6pPr>
            <a:lvl7pPr lvl="6" rtl="0" algn="ctr">
              <a:spcBef>
                <a:spcPts val="0"/>
              </a:spcBef>
              <a:spcAft>
                <a:spcPts val="0"/>
              </a:spcAft>
              <a:buClr>
                <a:schemeClr val="dk2"/>
              </a:buClr>
              <a:buSzPts val="8600"/>
              <a:buNone/>
              <a:defRPr sz="8600">
                <a:solidFill>
                  <a:schemeClr val="dk2"/>
                </a:solidFill>
              </a:defRPr>
            </a:lvl7pPr>
            <a:lvl8pPr lvl="7" rtl="0" algn="ctr">
              <a:spcBef>
                <a:spcPts val="0"/>
              </a:spcBef>
              <a:spcAft>
                <a:spcPts val="0"/>
              </a:spcAft>
              <a:buClr>
                <a:schemeClr val="dk2"/>
              </a:buClr>
              <a:buSzPts val="8600"/>
              <a:buNone/>
              <a:defRPr sz="8600">
                <a:solidFill>
                  <a:schemeClr val="dk2"/>
                </a:solidFill>
              </a:defRPr>
            </a:lvl8pPr>
            <a:lvl9pPr lvl="8" rtl="0"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lstStyle>
            <a:lvl1pPr indent="-311150" lvl="0" marL="457200" rtl="0" algn="ctr">
              <a:spcBef>
                <a:spcPts val="0"/>
              </a:spcBef>
              <a:spcAft>
                <a:spcPts val="0"/>
              </a:spcAft>
              <a:buSzPts val="1300"/>
              <a:buChar char="●"/>
              <a:defRPr/>
            </a:lvl1pPr>
            <a:lvl2pPr indent="-298450" lvl="1" marL="914400" rtl="0" algn="ctr">
              <a:spcBef>
                <a:spcPts val="1600"/>
              </a:spcBef>
              <a:spcAft>
                <a:spcPts val="0"/>
              </a:spcAft>
              <a:buSzPts val="1100"/>
              <a:buChar char="○"/>
              <a:defRPr/>
            </a:lvl2pPr>
            <a:lvl3pPr indent="-298450" lvl="2" marL="1371600" rtl="0" algn="ctr">
              <a:spcBef>
                <a:spcPts val="1600"/>
              </a:spcBef>
              <a:spcAft>
                <a:spcPts val="0"/>
              </a:spcAft>
              <a:buSzPts val="1100"/>
              <a:buChar char="■"/>
              <a:defRPr/>
            </a:lvl3pPr>
            <a:lvl4pPr indent="-298450" lvl="3" marL="1828800" rtl="0" algn="ctr">
              <a:spcBef>
                <a:spcPts val="1600"/>
              </a:spcBef>
              <a:spcAft>
                <a:spcPts val="0"/>
              </a:spcAft>
              <a:buSzPts val="1100"/>
              <a:buChar char="●"/>
              <a:defRPr/>
            </a:lvl4pPr>
            <a:lvl5pPr indent="-298450" lvl="4" marL="2286000" rtl="0" algn="ctr">
              <a:spcBef>
                <a:spcPts val="1600"/>
              </a:spcBef>
              <a:spcAft>
                <a:spcPts val="0"/>
              </a:spcAft>
              <a:buSzPts val="1100"/>
              <a:buChar char="○"/>
              <a:defRPr/>
            </a:lvl5pPr>
            <a:lvl6pPr indent="-298450" lvl="5" marL="2743200" rtl="0" algn="ctr">
              <a:spcBef>
                <a:spcPts val="1600"/>
              </a:spcBef>
              <a:spcAft>
                <a:spcPts val="0"/>
              </a:spcAft>
              <a:buSzPts val="1100"/>
              <a:buChar char="■"/>
              <a:defRPr/>
            </a:lvl6pPr>
            <a:lvl7pPr indent="-298450" lvl="6" marL="3200400" rtl="0" algn="ctr">
              <a:spcBef>
                <a:spcPts val="1600"/>
              </a:spcBef>
              <a:spcAft>
                <a:spcPts val="0"/>
              </a:spcAft>
              <a:buSzPts val="1100"/>
              <a:buChar char="●"/>
              <a:defRPr/>
            </a:lvl7pPr>
            <a:lvl8pPr indent="-298450" lvl="7" marL="3657600" rtl="0" algn="ctr">
              <a:spcBef>
                <a:spcPts val="1600"/>
              </a:spcBef>
              <a:spcAft>
                <a:spcPts val="0"/>
              </a:spcAft>
              <a:buSzPts val="1100"/>
              <a:buChar char="○"/>
              <a:defRPr/>
            </a:lvl8pPr>
            <a:lvl9pPr indent="-298450" lvl="8" marL="4114800" rtl="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lstStyle>
            <a:lvl1pPr lvl="0" rtl="0" algn="ctr">
              <a:spcBef>
                <a:spcPts val="0"/>
              </a:spcBef>
              <a:spcAft>
                <a:spcPts val="0"/>
              </a:spcAft>
              <a:buClr>
                <a:schemeClr val="dk2"/>
              </a:buClr>
              <a:buSzPts val="3200"/>
              <a:buNone/>
              <a:defRPr sz="3200">
                <a:solidFill>
                  <a:schemeClr val="dk2"/>
                </a:solidFill>
              </a:defRPr>
            </a:lvl1pPr>
            <a:lvl2pPr lvl="1" rtl="0" algn="ctr">
              <a:spcBef>
                <a:spcPts val="0"/>
              </a:spcBef>
              <a:spcAft>
                <a:spcPts val="0"/>
              </a:spcAft>
              <a:buClr>
                <a:schemeClr val="dk2"/>
              </a:buClr>
              <a:buSzPts val="3200"/>
              <a:buNone/>
              <a:defRPr sz="3200">
                <a:solidFill>
                  <a:schemeClr val="dk2"/>
                </a:solidFill>
              </a:defRPr>
            </a:lvl2pPr>
            <a:lvl3pPr lvl="2" rtl="0" algn="ctr">
              <a:spcBef>
                <a:spcPts val="0"/>
              </a:spcBef>
              <a:spcAft>
                <a:spcPts val="0"/>
              </a:spcAft>
              <a:buClr>
                <a:schemeClr val="dk2"/>
              </a:buClr>
              <a:buSzPts val="3200"/>
              <a:buNone/>
              <a:defRPr sz="3200">
                <a:solidFill>
                  <a:schemeClr val="dk2"/>
                </a:solidFill>
              </a:defRPr>
            </a:lvl3pPr>
            <a:lvl4pPr lvl="3" rtl="0" algn="ctr">
              <a:spcBef>
                <a:spcPts val="0"/>
              </a:spcBef>
              <a:spcAft>
                <a:spcPts val="0"/>
              </a:spcAft>
              <a:buClr>
                <a:schemeClr val="dk2"/>
              </a:buClr>
              <a:buSzPts val="3200"/>
              <a:buNone/>
              <a:defRPr sz="3200">
                <a:solidFill>
                  <a:schemeClr val="dk2"/>
                </a:solidFill>
              </a:defRPr>
            </a:lvl4pPr>
            <a:lvl5pPr lvl="4" rtl="0" algn="ctr">
              <a:spcBef>
                <a:spcPts val="0"/>
              </a:spcBef>
              <a:spcAft>
                <a:spcPts val="0"/>
              </a:spcAft>
              <a:buClr>
                <a:schemeClr val="dk2"/>
              </a:buClr>
              <a:buSzPts val="3200"/>
              <a:buNone/>
              <a:defRPr sz="3200">
                <a:solidFill>
                  <a:schemeClr val="dk2"/>
                </a:solidFill>
              </a:defRPr>
            </a:lvl5pPr>
            <a:lvl6pPr lvl="5" rtl="0" algn="ctr">
              <a:spcBef>
                <a:spcPts val="0"/>
              </a:spcBef>
              <a:spcAft>
                <a:spcPts val="0"/>
              </a:spcAft>
              <a:buClr>
                <a:schemeClr val="dk2"/>
              </a:buClr>
              <a:buSzPts val="3200"/>
              <a:buNone/>
              <a:defRPr sz="3200">
                <a:solidFill>
                  <a:schemeClr val="dk2"/>
                </a:solidFill>
              </a:defRPr>
            </a:lvl6pPr>
            <a:lvl7pPr lvl="6" rtl="0" algn="ctr">
              <a:spcBef>
                <a:spcPts val="0"/>
              </a:spcBef>
              <a:spcAft>
                <a:spcPts val="0"/>
              </a:spcAft>
              <a:buClr>
                <a:schemeClr val="dk2"/>
              </a:buClr>
              <a:buSzPts val="3200"/>
              <a:buNone/>
              <a:defRPr sz="3200">
                <a:solidFill>
                  <a:schemeClr val="dk2"/>
                </a:solidFill>
              </a:defRPr>
            </a:lvl7pPr>
            <a:lvl8pPr lvl="7" rtl="0" algn="ctr">
              <a:spcBef>
                <a:spcPts val="0"/>
              </a:spcBef>
              <a:spcAft>
                <a:spcPts val="0"/>
              </a:spcAft>
              <a:buClr>
                <a:schemeClr val="dk2"/>
              </a:buClr>
              <a:buSzPts val="3200"/>
              <a:buNone/>
              <a:defRPr sz="3200">
                <a:solidFill>
                  <a:schemeClr val="dk2"/>
                </a:solidFill>
              </a:defRPr>
            </a:lvl8pPr>
            <a:lvl9pPr lvl="8" rtl="0"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lstStyle>
            <a:lvl1pPr lvl="0" rtl="0" algn="ctr">
              <a:spcBef>
                <a:spcPts val="0"/>
              </a:spcBef>
              <a:spcAft>
                <a:spcPts val="0"/>
              </a:spcAft>
              <a:buSzPts val="3200"/>
              <a:buNone/>
              <a:defRPr sz="32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lstStyle>
            <a:lvl1pPr indent="-228600" lvl="0" marL="457200" rtl="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lstStyle>
            <a:lvl1pPr indent="-311150" lvl="0" marL="457200" rtl="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rtl="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Nunito"/>
                <a:ea typeface="Nunito"/>
                <a:cs typeface="Nunito"/>
                <a:sym typeface="Nunito"/>
              </a:defRPr>
            </a:lvl1pPr>
            <a:lvl2pPr lvl="1" rtl="0" algn="r">
              <a:buNone/>
              <a:defRPr sz="1000">
                <a:solidFill>
                  <a:schemeClr val="dk2"/>
                </a:solidFill>
                <a:latin typeface="Nunito"/>
                <a:ea typeface="Nunito"/>
                <a:cs typeface="Nunito"/>
                <a:sym typeface="Nunito"/>
              </a:defRPr>
            </a:lvl2pPr>
            <a:lvl3pPr lvl="2" rtl="0" algn="r">
              <a:buNone/>
              <a:defRPr sz="1000">
                <a:solidFill>
                  <a:schemeClr val="dk2"/>
                </a:solidFill>
                <a:latin typeface="Nunito"/>
                <a:ea typeface="Nunito"/>
                <a:cs typeface="Nunito"/>
                <a:sym typeface="Nunito"/>
              </a:defRPr>
            </a:lvl3pPr>
            <a:lvl4pPr lvl="3" rtl="0" algn="r">
              <a:buNone/>
              <a:defRPr sz="1000">
                <a:solidFill>
                  <a:schemeClr val="dk2"/>
                </a:solidFill>
                <a:latin typeface="Nunito"/>
                <a:ea typeface="Nunito"/>
                <a:cs typeface="Nunito"/>
                <a:sym typeface="Nunito"/>
              </a:defRPr>
            </a:lvl4pPr>
            <a:lvl5pPr lvl="4" rtl="0" algn="r">
              <a:buNone/>
              <a:defRPr sz="1000">
                <a:solidFill>
                  <a:schemeClr val="dk2"/>
                </a:solidFill>
                <a:latin typeface="Nunito"/>
                <a:ea typeface="Nunito"/>
                <a:cs typeface="Nunito"/>
                <a:sym typeface="Nunito"/>
              </a:defRPr>
            </a:lvl5pPr>
            <a:lvl6pPr lvl="5" rtl="0" algn="r">
              <a:buNone/>
              <a:defRPr sz="1000">
                <a:solidFill>
                  <a:schemeClr val="dk2"/>
                </a:solidFill>
                <a:latin typeface="Nunito"/>
                <a:ea typeface="Nunito"/>
                <a:cs typeface="Nunito"/>
                <a:sym typeface="Nunito"/>
              </a:defRPr>
            </a:lvl6pPr>
            <a:lvl7pPr lvl="6" rtl="0" algn="r">
              <a:buNone/>
              <a:defRPr sz="1000">
                <a:solidFill>
                  <a:schemeClr val="dk2"/>
                </a:solidFill>
                <a:latin typeface="Nunito"/>
                <a:ea typeface="Nunito"/>
                <a:cs typeface="Nunito"/>
                <a:sym typeface="Nunito"/>
              </a:defRPr>
            </a:lvl7pPr>
            <a:lvl8pPr lvl="7" rtl="0" algn="r">
              <a:buNone/>
              <a:defRPr sz="1000">
                <a:solidFill>
                  <a:schemeClr val="dk2"/>
                </a:solidFill>
                <a:latin typeface="Nunito"/>
                <a:ea typeface="Nunito"/>
                <a:cs typeface="Nunito"/>
                <a:sym typeface="Nunito"/>
              </a:defRPr>
            </a:lvl8pPr>
            <a:lvl9pPr lvl="8" rtl="0"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14.png"/><Relationship Id="rId6"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console.aws.amazon.com/rekognition/home?region=us-east-1#/face-detection" TargetMode="External"/><Relationship Id="rId4" Type="http://schemas.openxmlformats.org/officeDocument/2006/relationships/hyperlink" Target="https://docs.aws.amazon.com/AmazonS3/latest/dev/Welcome.html" TargetMode="External"/><Relationship Id="rId5" Type="http://schemas.openxmlformats.org/officeDocument/2006/relationships/hyperlink" Target="https://docs.aws.amazon.com/quicksight/index.html#lang/en_us" TargetMode="External"/><Relationship Id="rId6" Type="http://schemas.openxmlformats.org/officeDocument/2006/relationships/hyperlink" Target="https://dev.fitbit.com/build/reference/web-api/heart-rate/" TargetMode="External"/><Relationship Id="rId7" Type="http://schemas.openxmlformats.org/officeDocument/2006/relationships/hyperlink" Target="https://docs.aws.amazon.com/athena/latest/ug/understanding-tables-databases-and-the-data-catalog.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github.com/shreyaabadri/Cloud-Computing-Project-Fall-2018" TargetMode="External"/><Relationship Id="rId4" Type="http://schemas.openxmlformats.org/officeDocument/2006/relationships/hyperlink" Target="https://youtu.be/DstXGGYwnkc"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GB">
                <a:latin typeface="Calibri"/>
                <a:ea typeface="Calibri"/>
                <a:cs typeface="Calibri"/>
                <a:sym typeface="Calibri"/>
              </a:rPr>
              <a:t>Human Emotions influences Heart Rate using Amazon Rekognition API and Fitbit API</a:t>
            </a:r>
            <a:endParaRPr>
              <a:latin typeface="Calibri"/>
              <a:ea typeface="Calibri"/>
              <a:cs typeface="Calibri"/>
              <a:sym typeface="Calibri"/>
            </a:endParaRPr>
          </a:p>
          <a:p>
            <a:pPr indent="0" lvl="0" marL="0" rtl="0" algn="ctr">
              <a:spcBef>
                <a:spcPts val="0"/>
              </a:spcBef>
              <a:spcAft>
                <a:spcPts val="0"/>
              </a:spcAft>
              <a:buClr>
                <a:srgbClr val="000000"/>
              </a:buClr>
              <a:buSzPts val="1100"/>
              <a:buFont typeface="Arial"/>
              <a:buNone/>
            </a:pPr>
            <a:r>
              <a:t/>
            </a:r>
            <a:endParaRPr>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p:txBody>
      </p:sp>
      <p:sp>
        <p:nvSpPr>
          <p:cNvPr id="129" name="Google Shape;129;p13"/>
          <p:cNvSpPr txBox="1"/>
          <p:nvPr>
            <p:ph idx="1" type="subTitle"/>
          </p:nvPr>
        </p:nvSpPr>
        <p:spPr>
          <a:xfrm>
            <a:off x="4888500" y="3712675"/>
            <a:ext cx="4255500" cy="69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GB"/>
              <a:t>By: Fatema Hasta</a:t>
            </a:r>
            <a:endParaRPr/>
          </a:p>
          <a:p>
            <a:pPr indent="0" lvl="0" marL="0" rtl="0" algn="ctr">
              <a:spcBef>
                <a:spcPts val="0"/>
              </a:spcBef>
              <a:spcAft>
                <a:spcPts val="0"/>
              </a:spcAft>
              <a:buClr>
                <a:srgbClr val="000000"/>
              </a:buClr>
              <a:buSzPts val="1100"/>
              <a:buFont typeface="Arial"/>
              <a:buNone/>
            </a:pPr>
            <a:r>
              <a:rPr lang="en-GB"/>
              <a:t>          Shreyaa Sridhar</a:t>
            </a:r>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2"/>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Amazon Athena (Data Querying)</a:t>
            </a:r>
            <a:endParaRPr/>
          </a:p>
        </p:txBody>
      </p:sp>
      <p:pic>
        <p:nvPicPr>
          <p:cNvPr id="186" name="Google Shape;186;p22"/>
          <p:cNvPicPr preferRelativeResize="0"/>
          <p:nvPr/>
        </p:nvPicPr>
        <p:blipFill>
          <a:blip r:embed="rId3">
            <a:alphaModFix/>
          </a:blip>
          <a:stretch>
            <a:fillRect/>
          </a:stretch>
        </p:blipFill>
        <p:spPr>
          <a:xfrm>
            <a:off x="964975" y="2697425"/>
            <a:ext cx="7214049" cy="782875"/>
          </a:xfrm>
          <a:prstGeom prst="rect">
            <a:avLst/>
          </a:prstGeom>
          <a:noFill/>
          <a:ln>
            <a:noFill/>
          </a:ln>
        </p:spPr>
      </p:pic>
      <p:pic>
        <p:nvPicPr>
          <p:cNvPr id="187" name="Google Shape;187;p22"/>
          <p:cNvPicPr preferRelativeResize="0"/>
          <p:nvPr/>
        </p:nvPicPr>
        <p:blipFill>
          <a:blip r:embed="rId4">
            <a:alphaModFix/>
          </a:blip>
          <a:stretch>
            <a:fillRect/>
          </a:stretch>
        </p:blipFill>
        <p:spPr>
          <a:xfrm>
            <a:off x="964975" y="3808625"/>
            <a:ext cx="6901226" cy="510550"/>
          </a:xfrm>
          <a:prstGeom prst="rect">
            <a:avLst/>
          </a:prstGeom>
          <a:noFill/>
          <a:ln>
            <a:noFill/>
          </a:ln>
        </p:spPr>
      </p:pic>
      <p:sp>
        <p:nvSpPr>
          <p:cNvPr id="188" name="Google Shape;188;p22"/>
          <p:cNvSpPr txBox="1"/>
          <p:nvPr/>
        </p:nvSpPr>
        <p:spPr>
          <a:xfrm>
            <a:off x="964975" y="1800200"/>
            <a:ext cx="4581600" cy="4113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rgbClr val="434343"/>
              </a:buClr>
              <a:buSzPts val="1300"/>
              <a:buFont typeface="Calibri"/>
              <a:buChar char="●"/>
            </a:pPr>
            <a:r>
              <a:rPr lang="en-GB" sz="1300">
                <a:solidFill>
                  <a:srgbClr val="434343"/>
                </a:solidFill>
                <a:latin typeface="Calibri"/>
                <a:ea typeface="Calibri"/>
                <a:cs typeface="Calibri"/>
                <a:sym typeface="Calibri"/>
              </a:rPr>
              <a:t>SQL Queries to perform JOIN operations </a:t>
            </a:r>
            <a:endParaRPr sz="1300">
              <a:solidFill>
                <a:srgbClr val="434343"/>
              </a:solidFill>
              <a:latin typeface="Calibri"/>
              <a:ea typeface="Calibri"/>
              <a:cs typeface="Calibri"/>
              <a:sym typeface="Calibri"/>
            </a:endParaRPr>
          </a:p>
          <a:p>
            <a:pPr indent="-311150" lvl="0" marL="457200" rtl="0" algn="l">
              <a:spcBef>
                <a:spcPts val="0"/>
              </a:spcBef>
              <a:spcAft>
                <a:spcPts val="0"/>
              </a:spcAft>
              <a:buClr>
                <a:srgbClr val="434343"/>
              </a:buClr>
              <a:buSzPts val="1300"/>
              <a:buFont typeface="Calibri"/>
              <a:buChar char="●"/>
            </a:pPr>
            <a:r>
              <a:rPr lang="en-GB" sz="1300">
                <a:solidFill>
                  <a:srgbClr val="434343"/>
                </a:solidFill>
                <a:latin typeface="Calibri"/>
                <a:ea typeface="Calibri"/>
                <a:cs typeface="Calibri"/>
                <a:sym typeface="Calibri"/>
              </a:rPr>
              <a:t>Combines multiple files at a time.</a:t>
            </a:r>
            <a:endParaRPr sz="1300">
              <a:solidFill>
                <a:srgbClr val="434343"/>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3"/>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Amazon QuickSight (Visualization)</a:t>
            </a:r>
            <a:endParaRPr/>
          </a:p>
        </p:txBody>
      </p:sp>
      <p:pic>
        <p:nvPicPr>
          <p:cNvPr id="194" name="Google Shape;194;p23"/>
          <p:cNvPicPr preferRelativeResize="0"/>
          <p:nvPr/>
        </p:nvPicPr>
        <p:blipFill rotWithShape="1">
          <a:blip r:embed="rId3">
            <a:alphaModFix/>
          </a:blip>
          <a:srcRect b="5666" l="26561" r="2401" t="22971"/>
          <a:stretch/>
        </p:blipFill>
        <p:spPr>
          <a:xfrm>
            <a:off x="683625" y="3156225"/>
            <a:ext cx="3857900" cy="1669100"/>
          </a:xfrm>
          <a:prstGeom prst="rect">
            <a:avLst/>
          </a:prstGeom>
          <a:noFill/>
          <a:ln>
            <a:noFill/>
          </a:ln>
        </p:spPr>
      </p:pic>
      <p:pic>
        <p:nvPicPr>
          <p:cNvPr id="195" name="Google Shape;195;p23"/>
          <p:cNvPicPr preferRelativeResize="0"/>
          <p:nvPr/>
        </p:nvPicPr>
        <p:blipFill rotWithShape="1">
          <a:blip r:embed="rId4">
            <a:alphaModFix/>
          </a:blip>
          <a:srcRect b="3267" l="7844" r="1254" t="29505"/>
          <a:stretch/>
        </p:blipFill>
        <p:spPr>
          <a:xfrm>
            <a:off x="653150" y="1590600"/>
            <a:ext cx="3918849" cy="1463025"/>
          </a:xfrm>
          <a:prstGeom prst="rect">
            <a:avLst/>
          </a:prstGeom>
          <a:noFill/>
          <a:ln>
            <a:noFill/>
          </a:ln>
        </p:spPr>
      </p:pic>
      <p:pic>
        <p:nvPicPr>
          <p:cNvPr id="196" name="Google Shape;196;p23"/>
          <p:cNvPicPr preferRelativeResize="0"/>
          <p:nvPr/>
        </p:nvPicPr>
        <p:blipFill rotWithShape="1">
          <a:blip r:embed="rId5">
            <a:alphaModFix/>
          </a:blip>
          <a:srcRect b="5560" l="1708" r="1232" t="11937"/>
          <a:stretch/>
        </p:blipFill>
        <p:spPr>
          <a:xfrm>
            <a:off x="4866350" y="1590600"/>
            <a:ext cx="3857898" cy="1463027"/>
          </a:xfrm>
          <a:prstGeom prst="rect">
            <a:avLst/>
          </a:prstGeom>
          <a:noFill/>
          <a:ln>
            <a:noFill/>
          </a:ln>
        </p:spPr>
      </p:pic>
      <p:pic>
        <p:nvPicPr>
          <p:cNvPr id="197" name="Google Shape;197;p23"/>
          <p:cNvPicPr preferRelativeResize="0"/>
          <p:nvPr/>
        </p:nvPicPr>
        <p:blipFill>
          <a:blip r:embed="rId6">
            <a:alphaModFix/>
          </a:blip>
          <a:stretch>
            <a:fillRect/>
          </a:stretch>
        </p:blipFill>
        <p:spPr>
          <a:xfrm>
            <a:off x="5100838" y="3156225"/>
            <a:ext cx="3388918" cy="1669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Inferences</a:t>
            </a:r>
            <a:endParaRPr/>
          </a:p>
        </p:txBody>
      </p:sp>
      <p:sp>
        <p:nvSpPr>
          <p:cNvPr id="203" name="Google Shape;203;p24"/>
          <p:cNvSpPr txBox="1"/>
          <p:nvPr>
            <p:ph idx="1" type="body"/>
          </p:nvPr>
        </p:nvSpPr>
        <p:spPr>
          <a:xfrm>
            <a:off x="752700" y="1738200"/>
            <a:ext cx="75057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434343"/>
              </a:buClr>
              <a:buSzPts val="1300"/>
              <a:buChar char="●"/>
            </a:pPr>
            <a:r>
              <a:rPr lang="en-GB">
                <a:solidFill>
                  <a:srgbClr val="434343"/>
                </a:solidFill>
              </a:rPr>
              <a:t>After analyzing the graph between emotion and average heart rate, we can conclude that emotions totally play a role in fluctuating heart rates. </a:t>
            </a:r>
            <a:endParaRPr>
              <a:solidFill>
                <a:srgbClr val="434343"/>
              </a:solidFill>
            </a:endParaRPr>
          </a:p>
          <a:p>
            <a:pPr indent="-311150" lvl="0" marL="457200" rtl="0" algn="l">
              <a:spcBef>
                <a:spcPts val="0"/>
              </a:spcBef>
              <a:spcAft>
                <a:spcPts val="0"/>
              </a:spcAft>
              <a:buClr>
                <a:srgbClr val="434343"/>
              </a:buClr>
              <a:buSzPts val="1300"/>
              <a:buChar char="●"/>
            </a:pPr>
            <a:r>
              <a:rPr lang="en-GB">
                <a:solidFill>
                  <a:srgbClr val="434343"/>
                </a:solidFill>
              </a:rPr>
              <a:t>Fatema’s Emotion-Heart-Rate Analysis:</a:t>
            </a:r>
            <a:endParaRPr>
              <a:solidFill>
                <a:srgbClr val="434343"/>
              </a:solidFill>
            </a:endParaRPr>
          </a:p>
          <a:p>
            <a:pPr indent="-311150" lvl="1" marL="914400" rtl="0" algn="l">
              <a:spcBef>
                <a:spcPts val="0"/>
              </a:spcBef>
              <a:spcAft>
                <a:spcPts val="0"/>
              </a:spcAft>
              <a:buClr>
                <a:srgbClr val="434343"/>
              </a:buClr>
              <a:buSzPts val="1300"/>
              <a:buChar char="○"/>
            </a:pPr>
            <a:r>
              <a:rPr lang="en-GB" sz="1300">
                <a:solidFill>
                  <a:srgbClr val="434343"/>
                </a:solidFill>
              </a:rPr>
              <a:t>Fatema’s heart rate is the maximum (110) when she is very angry, whereas her heart rate is low at a value of 82 when she is confused. </a:t>
            </a:r>
            <a:endParaRPr sz="1300">
              <a:solidFill>
                <a:srgbClr val="434343"/>
              </a:solidFill>
            </a:endParaRPr>
          </a:p>
          <a:p>
            <a:pPr indent="-311150" lvl="1" marL="914400" rtl="0" algn="l">
              <a:spcBef>
                <a:spcPts val="0"/>
              </a:spcBef>
              <a:spcAft>
                <a:spcPts val="0"/>
              </a:spcAft>
              <a:buClr>
                <a:srgbClr val="434343"/>
              </a:buClr>
              <a:buSzPts val="1300"/>
              <a:buChar char="○"/>
            </a:pPr>
            <a:r>
              <a:rPr lang="en-GB" sz="1300">
                <a:solidFill>
                  <a:srgbClr val="434343"/>
                </a:solidFill>
              </a:rPr>
              <a:t>Also there is are not much fluctuations in heart rate when she is Happy/Sad/Disgusted. They are quite aligned to heart rate value of 87.</a:t>
            </a:r>
            <a:endParaRPr sz="1300">
              <a:solidFill>
                <a:srgbClr val="434343"/>
              </a:solidFill>
            </a:endParaRPr>
          </a:p>
          <a:p>
            <a:pPr indent="-311150" lvl="0" marL="457200" rtl="0" algn="l">
              <a:spcBef>
                <a:spcPts val="0"/>
              </a:spcBef>
              <a:spcAft>
                <a:spcPts val="0"/>
              </a:spcAft>
              <a:buClr>
                <a:srgbClr val="434343"/>
              </a:buClr>
              <a:buSzPts val="1300"/>
              <a:buChar char="●"/>
            </a:pPr>
            <a:r>
              <a:rPr lang="en-GB">
                <a:solidFill>
                  <a:srgbClr val="434343"/>
                </a:solidFill>
              </a:rPr>
              <a:t>Shreya’s Emotion-Heart-Rate Analysis:</a:t>
            </a:r>
            <a:endParaRPr>
              <a:solidFill>
                <a:srgbClr val="434343"/>
              </a:solidFill>
            </a:endParaRPr>
          </a:p>
          <a:p>
            <a:pPr indent="-311150" lvl="1" marL="914400" rtl="0" algn="l">
              <a:spcBef>
                <a:spcPts val="0"/>
              </a:spcBef>
              <a:spcAft>
                <a:spcPts val="0"/>
              </a:spcAft>
              <a:buClr>
                <a:srgbClr val="434343"/>
              </a:buClr>
              <a:buSzPts val="1300"/>
              <a:buChar char="○"/>
            </a:pPr>
            <a:r>
              <a:rPr lang="en-GB" sz="1300">
                <a:solidFill>
                  <a:srgbClr val="434343"/>
                </a:solidFill>
              </a:rPr>
              <a:t>Shreya’s heart rate is the maximum (110) when she is surprised, whereas her heart rate is low at a value of 84 when she is disgusted. </a:t>
            </a:r>
            <a:endParaRPr sz="1300">
              <a:solidFill>
                <a:srgbClr val="434343"/>
              </a:solidFill>
            </a:endParaRPr>
          </a:p>
          <a:p>
            <a:pPr indent="-311150" lvl="1" marL="914400" rtl="0" algn="l">
              <a:spcBef>
                <a:spcPts val="0"/>
              </a:spcBef>
              <a:spcAft>
                <a:spcPts val="0"/>
              </a:spcAft>
              <a:buClr>
                <a:srgbClr val="434343"/>
              </a:buClr>
              <a:buSzPts val="1300"/>
              <a:buChar char="○"/>
            </a:pPr>
            <a:r>
              <a:rPr lang="en-GB" sz="1300">
                <a:solidFill>
                  <a:srgbClr val="434343"/>
                </a:solidFill>
              </a:rPr>
              <a:t>Also there is not much fluctuations in heart rate when she is Sad/Calm/Confused. They are quite aligned to heart rate value of 88.</a:t>
            </a:r>
            <a:endParaRPr sz="1300">
              <a:solidFill>
                <a:srgbClr val="434343"/>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2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Advantages and Disadvantages</a:t>
            </a:r>
            <a:endParaRPr/>
          </a:p>
        </p:txBody>
      </p:sp>
      <p:sp>
        <p:nvSpPr>
          <p:cNvPr id="209" name="Google Shape;209;p25"/>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434343"/>
              </a:buClr>
              <a:buSzPts val="1300"/>
              <a:buChar char="●"/>
            </a:pPr>
            <a:r>
              <a:rPr lang="en-GB">
                <a:solidFill>
                  <a:srgbClr val="434343"/>
                </a:solidFill>
              </a:rPr>
              <a:t>The visualization graphs between heart rate and emotion really tell you how the emotions influence heart rates.</a:t>
            </a:r>
            <a:endParaRPr>
              <a:solidFill>
                <a:srgbClr val="434343"/>
              </a:solidFill>
            </a:endParaRPr>
          </a:p>
          <a:p>
            <a:pPr indent="-311150" lvl="0" marL="457200" rtl="0" algn="l">
              <a:spcBef>
                <a:spcPts val="0"/>
              </a:spcBef>
              <a:spcAft>
                <a:spcPts val="0"/>
              </a:spcAft>
              <a:buClr>
                <a:srgbClr val="434343"/>
              </a:buClr>
              <a:buSzPts val="1300"/>
              <a:buChar char="●"/>
            </a:pPr>
            <a:r>
              <a:rPr lang="en-GB">
                <a:solidFill>
                  <a:srgbClr val="434343"/>
                </a:solidFill>
              </a:rPr>
              <a:t>Our visualization can help a person understand his/her emotions in-depth and take corrective measure in order to manipulate a certain emotion, depending on whether that emotion dominates his/her life</a:t>
            </a:r>
            <a:endParaRPr i="1">
              <a:solidFill>
                <a:srgbClr val="434343"/>
              </a:solidFill>
            </a:endParaRPr>
          </a:p>
          <a:p>
            <a:pPr indent="-311150" lvl="0" marL="457200" rtl="0" algn="l">
              <a:spcBef>
                <a:spcPts val="0"/>
              </a:spcBef>
              <a:spcAft>
                <a:spcPts val="0"/>
              </a:spcAft>
              <a:buClr>
                <a:srgbClr val="434343"/>
              </a:buClr>
              <a:buSzPts val="1300"/>
              <a:buChar char="●"/>
            </a:pPr>
            <a:r>
              <a:rPr lang="en-GB">
                <a:solidFill>
                  <a:srgbClr val="434343"/>
                </a:solidFill>
              </a:rPr>
              <a:t>Image data set consists of images taken when we spent time working on our laptop. . </a:t>
            </a:r>
            <a:endParaRPr>
              <a:solidFill>
                <a:srgbClr val="434343"/>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2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Challenges</a:t>
            </a:r>
            <a:endParaRPr/>
          </a:p>
        </p:txBody>
      </p:sp>
      <p:sp>
        <p:nvSpPr>
          <p:cNvPr id="215" name="Google Shape;215;p26"/>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434343"/>
              </a:buClr>
              <a:buSzPts val="1300"/>
              <a:buChar char="●"/>
            </a:pPr>
            <a:r>
              <a:rPr lang="en-GB">
                <a:solidFill>
                  <a:srgbClr val="434343"/>
                </a:solidFill>
              </a:rPr>
              <a:t>The initial challenge that we faced was the collection of dataset which really was time consuming and took lots of effort.</a:t>
            </a:r>
            <a:endParaRPr>
              <a:solidFill>
                <a:srgbClr val="434343"/>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2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Learning Outcome</a:t>
            </a:r>
            <a:endParaRPr/>
          </a:p>
        </p:txBody>
      </p:sp>
      <p:sp>
        <p:nvSpPr>
          <p:cNvPr id="221" name="Google Shape;221;p27"/>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Char char="●"/>
            </a:pPr>
            <a:r>
              <a:rPr lang="en-GB">
                <a:solidFill>
                  <a:srgbClr val="000000"/>
                </a:solidFill>
              </a:rPr>
              <a:t>We really are fascinated to look at how a particular emotion really dominates us and how our heart rate fluctuates when we experience a particular emotion. </a:t>
            </a:r>
            <a:endParaRPr>
              <a:solidFill>
                <a:srgbClr val="000000"/>
              </a:solidFill>
            </a:endParaRPr>
          </a:p>
          <a:p>
            <a:pPr indent="-311150" lvl="0" marL="457200" rtl="0" algn="l">
              <a:spcBef>
                <a:spcPts val="0"/>
              </a:spcBef>
              <a:spcAft>
                <a:spcPts val="0"/>
              </a:spcAft>
              <a:buClr>
                <a:srgbClr val="000000"/>
              </a:buClr>
              <a:buSzPts val="1300"/>
              <a:buChar char="●"/>
            </a:pPr>
            <a:r>
              <a:rPr lang="en-GB">
                <a:solidFill>
                  <a:srgbClr val="000000"/>
                </a:solidFill>
              </a:rPr>
              <a:t>Learn to use Amazon Rekognition API for facial analysis. </a:t>
            </a:r>
            <a:endParaRPr>
              <a:solidFill>
                <a:srgbClr val="000000"/>
              </a:solidFill>
            </a:endParaRPr>
          </a:p>
          <a:p>
            <a:pPr indent="-311150" lvl="0" marL="457200" rtl="0" algn="l">
              <a:spcBef>
                <a:spcPts val="0"/>
              </a:spcBef>
              <a:spcAft>
                <a:spcPts val="0"/>
              </a:spcAft>
              <a:buClr>
                <a:srgbClr val="000000"/>
              </a:buClr>
              <a:buSzPts val="1300"/>
              <a:buChar char="●"/>
            </a:pPr>
            <a:r>
              <a:rPr lang="en-GB">
                <a:solidFill>
                  <a:srgbClr val="000000"/>
                </a:solidFill>
              </a:rPr>
              <a:t>Learn to use Amazon s3 and Amazon Athena. </a:t>
            </a:r>
            <a:endParaRPr>
              <a:solidFill>
                <a:srgbClr val="000000"/>
              </a:solidFill>
            </a:endParaRPr>
          </a:p>
          <a:p>
            <a:pPr indent="-311150" lvl="0" marL="457200" rtl="0" algn="l">
              <a:spcBef>
                <a:spcPts val="0"/>
              </a:spcBef>
              <a:spcAft>
                <a:spcPts val="0"/>
              </a:spcAft>
              <a:buClr>
                <a:srgbClr val="000000"/>
              </a:buClr>
              <a:buSzPts val="1300"/>
              <a:buChar char="●"/>
            </a:pPr>
            <a:r>
              <a:rPr lang="en-GB">
                <a:solidFill>
                  <a:srgbClr val="000000"/>
                </a:solidFill>
              </a:rPr>
              <a:t>Learn to gain insights on our data and visualize using Amazon Quicksight. </a:t>
            </a:r>
            <a:endParaRPr>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2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Future Work</a:t>
            </a:r>
            <a:endParaRPr/>
          </a:p>
        </p:txBody>
      </p:sp>
      <p:sp>
        <p:nvSpPr>
          <p:cNvPr id="227" name="Google Shape;227;p28"/>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GB">
                <a:solidFill>
                  <a:srgbClr val="434343"/>
                </a:solidFill>
              </a:rPr>
              <a:t>In the future, we plan to extend our project by creating a web application, which will except a real time face image as an input, and will detect the emotion of the person in the image using the Amazon Rekognition API. We will also detect the heart rate from the wearable device and display it on our webpage. It will then create a visualization in the form of a graph for that particular emotion and heart rate.</a:t>
            </a:r>
            <a:endParaRPr>
              <a:solidFill>
                <a:srgbClr val="434343"/>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29"/>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Team Collaboration</a:t>
            </a:r>
            <a:endParaRPr/>
          </a:p>
        </p:txBody>
      </p:sp>
      <p:sp>
        <p:nvSpPr>
          <p:cNvPr id="233" name="Google Shape;233;p29"/>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434343"/>
                </a:solidFill>
              </a:rPr>
              <a:t>We both put in joint efforts into: </a:t>
            </a:r>
            <a:endParaRPr>
              <a:solidFill>
                <a:srgbClr val="434343"/>
              </a:solidFill>
            </a:endParaRPr>
          </a:p>
          <a:p>
            <a:pPr indent="-311150" lvl="0" marL="914400" rtl="0" algn="l">
              <a:spcBef>
                <a:spcPts val="0"/>
              </a:spcBef>
              <a:spcAft>
                <a:spcPts val="0"/>
              </a:spcAft>
              <a:buClr>
                <a:srgbClr val="434343"/>
              </a:buClr>
              <a:buSzPts val="1300"/>
              <a:buChar char="●"/>
            </a:pPr>
            <a:r>
              <a:rPr lang="en-GB">
                <a:solidFill>
                  <a:srgbClr val="434343"/>
                </a:solidFill>
              </a:rPr>
              <a:t>Collection and Creation of facial image dataset and fitbit heart rate data</a:t>
            </a:r>
            <a:endParaRPr>
              <a:solidFill>
                <a:srgbClr val="434343"/>
              </a:solidFill>
            </a:endParaRPr>
          </a:p>
          <a:p>
            <a:pPr indent="-311150" lvl="0" marL="914400" rtl="0" algn="l">
              <a:spcBef>
                <a:spcPts val="0"/>
              </a:spcBef>
              <a:spcAft>
                <a:spcPts val="0"/>
              </a:spcAft>
              <a:buClr>
                <a:srgbClr val="434343"/>
              </a:buClr>
              <a:buSzPts val="1300"/>
              <a:buChar char="●"/>
            </a:pPr>
            <a:r>
              <a:rPr lang="en-GB">
                <a:solidFill>
                  <a:srgbClr val="434343"/>
                </a:solidFill>
              </a:rPr>
              <a:t>Storage of dataset in AWS S3 buckets</a:t>
            </a:r>
            <a:endParaRPr>
              <a:solidFill>
                <a:srgbClr val="434343"/>
              </a:solidFill>
            </a:endParaRPr>
          </a:p>
          <a:p>
            <a:pPr indent="-311150" lvl="0" marL="914400" rtl="0" algn="l">
              <a:spcBef>
                <a:spcPts val="0"/>
              </a:spcBef>
              <a:spcAft>
                <a:spcPts val="0"/>
              </a:spcAft>
              <a:buClr>
                <a:srgbClr val="434343"/>
              </a:buClr>
              <a:buSzPts val="1300"/>
              <a:buChar char="●"/>
            </a:pPr>
            <a:r>
              <a:rPr lang="en-GB">
                <a:solidFill>
                  <a:srgbClr val="434343"/>
                </a:solidFill>
              </a:rPr>
              <a:t>Using Amazon Athena to query data and generate useful insights </a:t>
            </a:r>
            <a:endParaRPr>
              <a:solidFill>
                <a:srgbClr val="434343"/>
              </a:solidFill>
            </a:endParaRPr>
          </a:p>
          <a:p>
            <a:pPr indent="-311150" lvl="0" marL="914400" rtl="0" algn="l">
              <a:spcBef>
                <a:spcPts val="0"/>
              </a:spcBef>
              <a:spcAft>
                <a:spcPts val="0"/>
              </a:spcAft>
              <a:buClr>
                <a:srgbClr val="434343"/>
              </a:buClr>
              <a:buSzPts val="1300"/>
              <a:buChar char="●"/>
            </a:pPr>
            <a:r>
              <a:rPr lang="en-GB">
                <a:solidFill>
                  <a:srgbClr val="434343"/>
                </a:solidFill>
              </a:rPr>
              <a:t>Using Amazon QuickSight to visualize data.</a:t>
            </a:r>
            <a:endParaRPr>
              <a:solidFill>
                <a:srgbClr val="434343"/>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0"/>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References</a:t>
            </a:r>
            <a:endParaRPr/>
          </a:p>
        </p:txBody>
      </p:sp>
      <p:sp>
        <p:nvSpPr>
          <p:cNvPr id="239" name="Google Shape;239;p30"/>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u="sng">
                <a:solidFill>
                  <a:schemeClr val="hlink"/>
                </a:solidFill>
                <a:hlinkClick r:id="rId3"/>
              </a:rPr>
              <a:t>https://console.aws.amazon.com/rekognition/home?region=us-east-1#/face-detection</a:t>
            </a:r>
            <a:endParaRPr/>
          </a:p>
          <a:p>
            <a:pPr indent="-311150" lvl="0" marL="457200" rtl="0" algn="l">
              <a:spcBef>
                <a:spcPts val="0"/>
              </a:spcBef>
              <a:spcAft>
                <a:spcPts val="0"/>
              </a:spcAft>
              <a:buSzPts val="1300"/>
              <a:buChar char="●"/>
            </a:pPr>
            <a:r>
              <a:rPr lang="en-GB" u="sng">
                <a:solidFill>
                  <a:schemeClr val="hlink"/>
                </a:solidFill>
                <a:hlinkClick r:id="rId4"/>
              </a:rPr>
              <a:t>https://docs.aws.amazon.com/AmazonS3/latest/dev/Welcome.html</a:t>
            </a:r>
            <a:endParaRPr/>
          </a:p>
          <a:p>
            <a:pPr indent="-311150" lvl="0" marL="457200" rtl="0" algn="l">
              <a:spcBef>
                <a:spcPts val="0"/>
              </a:spcBef>
              <a:spcAft>
                <a:spcPts val="0"/>
              </a:spcAft>
              <a:buSzPts val="1300"/>
              <a:buChar char="●"/>
            </a:pPr>
            <a:r>
              <a:rPr lang="en-GB" u="sng">
                <a:solidFill>
                  <a:schemeClr val="hlink"/>
                </a:solidFill>
                <a:hlinkClick r:id="rId5"/>
              </a:rPr>
              <a:t>https://docs.aws.amazon.com/quicksight/index.html#lang/en_us</a:t>
            </a:r>
            <a:endParaRPr/>
          </a:p>
          <a:p>
            <a:pPr indent="-311150" lvl="0" marL="457200" rtl="0" algn="l">
              <a:spcBef>
                <a:spcPts val="0"/>
              </a:spcBef>
              <a:spcAft>
                <a:spcPts val="0"/>
              </a:spcAft>
              <a:buSzPts val="1300"/>
              <a:buChar char="●"/>
            </a:pPr>
            <a:r>
              <a:rPr lang="en-GB" u="sng">
                <a:solidFill>
                  <a:schemeClr val="hlink"/>
                </a:solidFill>
                <a:hlinkClick r:id="rId6"/>
              </a:rPr>
              <a:t>https://dev.fitbit.com/build/reference/web-api/heart-rate/</a:t>
            </a:r>
            <a:endParaRPr/>
          </a:p>
          <a:p>
            <a:pPr indent="-311150" lvl="0" marL="457200" rtl="0" algn="l">
              <a:spcBef>
                <a:spcPts val="0"/>
              </a:spcBef>
              <a:spcAft>
                <a:spcPts val="0"/>
              </a:spcAft>
              <a:buSzPts val="1300"/>
              <a:buChar char="●"/>
            </a:pPr>
            <a:r>
              <a:rPr lang="en-GB" u="sng">
                <a:solidFill>
                  <a:schemeClr val="hlink"/>
                </a:solidFill>
                <a:hlinkClick r:id="rId7"/>
              </a:rPr>
              <a:t>https://docs.aws.amazon.com/athena/latest/ug/understanding-tables-databases-and-the-data-catalog.html</a:t>
            </a:r>
            <a:r>
              <a:rPr lang="en-GB"/>
              <a:t> </a:t>
            </a:r>
            <a:endParaRPr/>
          </a:p>
          <a:p>
            <a:pPr indent="0" lvl="0" marL="457200" rtl="0" algn="l">
              <a:spcBef>
                <a:spcPts val="1600"/>
              </a:spcBef>
              <a:spcAft>
                <a:spcPts val="1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31"/>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Checkout of Video and Project here!</a:t>
            </a:r>
            <a:endParaRPr/>
          </a:p>
        </p:txBody>
      </p:sp>
      <p:sp>
        <p:nvSpPr>
          <p:cNvPr id="245" name="Google Shape;245;p31"/>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434343"/>
                </a:solidFill>
              </a:rPr>
              <a:t>Github Link: </a:t>
            </a:r>
            <a:r>
              <a:rPr lang="en-GB" u="sng">
                <a:solidFill>
                  <a:srgbClr val="434343"/>
                </a:solidFill>
                <a:hlinkClick r:id="rId3"/>
              </a:rPr>
              <a:t>https://github.com/shreyaabadri/Cloud-Computing-Project-Fall-2018</a:t>
            </a:r>
            <a:r>
              <a:rPr lang="en-GB">
                <a:solidFill>
                  <a:srgbClr val="434343"/>
                </a:solidFill>
              </a:rPr>
              <a:t> </a:t>
            </a:r>
            <a:endParaRPr>
              <a:solidFill>
                <a:srgbClr val="434343"/>
              </a:solidFill>
            </a:endParaRPr>
          </a:p>
          <a:p>
            <a:pPr indent="0" lvl="0" marL="0" rtl="0" algn="l">
              <a:spcBef>
                <a:spcPts val="1600"/>
              </a:spcBef>
              <a:spcAft>
                <a:spcPts val="0"/>
              </a:spcAft>
              <a:buNone/>
            </a:pPr>
            <a:r>
              <a:rPr lang="en-GB">
                <a:solidFill>
                  <a:srgbClr val="434343"/>
                </a:solidFill>
              </a:rPr>
              <a:t>Video Link: </a:t>
            </a:r>
            <a:r>
              <a:rPr lang="en-GB" u="sng">
                <a:solidFill>
                  <a:schemeClr val="hlink"/>
                </a:solidFill>
                <a:hlinkClick r:id="rId4"/>
              </a:rPr>
              <a:t>https://youtu.be/DstXGGYwnkc</a:t>
            </a:r>
            <a:endParaRPr>
              <a:solidFill>
                <a:srgbClr val="434343"/>
              </a:solidFill>
            </a:endParaRPr>
          </a:p>
          <a:p>
            <a:pPr indent="0" lvl="0" marL="0" rtl="0" algn="l">
              <a:spcBef>
                <a:spcPts val="1600"/>
              </a:spcBef>
              <a:spcAft>
                <a:spcPts val="1600"/>
              </a:spcAft>
              <a:buNone/>
            </a:pPr>
            <a:r>
              <a:t/>
            </a:r>
            <a:endParaRPr>
              <a:solidFill>
                <a:srgbClr val="434343"/>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Background and Motivation</a:t>
            </a:r>
            <a:endParaRPr/>
          </a:p>
        </p:txBody>
      </p:sp>
      <p:sp>
        <p:nvSpPr>
          <p:cNvPr id="135" name="Google Shape;135;p1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434343"/>
              </a:buClr>
              <a:buSzPts val="1300"/>
              <a:buChar char="●"/>
            </a:pPr>
            <a:r>
              <a:rPr lang="en-GB">
                <a:solidFill>
                  <a:srgbClr val="434343"/>
                </a:solidFill>
              </a:rPr>
              <a:t>Emotions </a:t>
            </a:r>
            <a:r>
              <a:rPr lang="en-GB">
                <a:solidFill>
                  <a:srgbClr val="434343"/>
                </a:solidFill>
                <a:highlight>
                  <a:srgbClr val="FFFFFF"/>
                </a:highlight>
              </a:rPr>
              <a:t> play a large role in heart rate response</a:t>
            </a:r>
            <a:r>
              <a:rPr lang="en-GB">
                <a:solidFill>
                  <a:srgbClr val="434343"/>
                </a:solidFill>
              </a:rPr>
              <a:t>. </a:t>
            </a:r>
            <a:r>
              <a:rPr lang="en-GB">
                <a:solidFill>
                  <a:srgbClr val="434343"/>
                </a:solidFill>
                <a:highlight>
                  <a:srgbClr val="FFFFFF"/>
                </a:highlight>
              </a:rPr>
              <a:t>Anger, fear, and anxiety cause a rapid heart rate, while depression usually results in lowering of heart rate. Feelings of love, compassion, happiness usually result in slow heart action. Emotional stress causes heart rate to stay elevated.</a:t>
            </a:r>
            <a:endParaRPr>
              <a:solidFill>
                <a:srgbClr val="434343"/>
              </a:solidFill>
              <a:highlight>
                <a:srgbClr val="FFFFFF"/>
              </a:highlight>
            </a:endParaRPr>
          </a:p>
          <a:p>
            <a:pPr indent="-311150" lvl="0" marL="457200" rtl="0" algn="l">
              <a:spcBef>
                <a:spcPts val="0"/>
              </a:spcBef>
              <a:spcAft>
                <a:spcPts val="0"/>
              </a:spcAft>
              <a:buClr>
                <a:srgbClr val="434343"/>
              </a:buClr>
              <a:buSzPts val="1300"/>
              <a:buChar char="●"/>
            </a:pPr>
            <a:r>
              <a:rPr lang="en-GB">
                <a:solidFill>
                  <a:srgbClr val="434343"/>
                </a:solidFill>
              </a:rPr>
              <a:t>We would like to detect and study the emotions and heart rate based on those emotions we experience say per day, consolidating it for a month, by visualizing the rate at which it changes. We can find critical insights from our visualizations, hence taking corrective measures towards emotions we want to improve upon.</a:t>
            </a:r>
            <a:endParaRPr>
              <a:solidFill>
                <a:srgbClr val="434343"/>
              </a:solidFill>
            </a:endParaRPr>
          </a:p>
          <a:p>
            <a:pPr indent="0" lvl="0" marL="457200" rtl="0" algn="l">
              <a:spcBef>
                <a:spcPts val="0"/>
              </a:spcBef>
              <a:spcAft>
                <a:spcPts val="1600"/>
              </a:spcAft>
              <a:buNone/>
            </a:pPr>
            <a:r>
              <a:t/>
            </a:r>
            <a:endParaRPr>
              <a:solidFill>
                <a:srgbClr val="434343"/>
              </a:solidFill>
              <a:highlight>
                <a:srgbClr val="FFFFFF"/>
              </a:highlight>
            </a:endParaRPr>
          </a:p>
        </p:txBody>
      </p:sp>
      <p:pic>
        <p:nvPicPr>
          <p:cNvPr id="136" name="Google Shape;136;p14"/>
          <p:cNvPicPr preferRelativeResize="0"/>
          <p:nvPr/>
        </p:nvPicPr>
        <p:blipFill>
          <a:blip r:embed="rId3">
            <a:alphaModFix/>
          </a:blip>
          <a:stretch>
            <a:fillRect/>
          </a:stretch>
        </p:blipFill>
        <p:spPr>
          <a:xfrm>
            <a:off x="3711150" y="3587700"/>
            <a:ext cx="1833428" cy="12231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pic>
        <p:nvPicPr>
          <p:cNvPr id="250" name="Google Shape;250;p32"/>
          <p:cNvPicPr preferRelativeResize="0"/>
          <p:nvPr/>
        </p:nvPicPr>
        <p:blipFill>
          <a:blip r:embed="rId3">
            <a:alphaModFix/>
          </a:blip>
          <a:stretch>
            <a:fillRect/>
          </a:stretch>
        </p:blipFill>
        <p:spPr>
          <a:xfrm>
            <a:off x="2771100" y="917063"/>
            <a:ext cx="3601800" cy="3309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1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Objective</a:t>
            </a:r>
            <a:endParaRPr/>
          </a:p>
        </p:txBody>
      </p:sp>
      <p:sp>
        <p:nvSpPr>
          <p:cNvPr id="142" name="Google Shape;142;p15"/>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GB">
                <a:solidFill>
                  <a:srgbClr val="434343"/>
                </a:solidFill>
              </a:rPr>
              <a:t>The core idea of our project is to detect a person’s emotion using their facial expression and heart rate using their wearable fitness device, to gain useful insights on how their emotion and heart rate varies when they experience a certain emotion. </a:t>
            </a:r>
            <a:endParaRPr>
              <a:solidFill>
                <a:srgbClr val="434343"/>
              </a:solidFill>
            </a:endParaRPr>
          </a:p>
          <a:p>
            <a:pPr indent="0" lvl="0" marL="0" rtl="0" algn="l">
              <a:spcBef>
                <a:spcPts val="0"/>
              </a:spcBef>
              <a:spcAft>
                <a:spcPts val="1600"/>
              </a:spcAft>
              <a:buNone/>
            </a:pPr>
            <a:r>
              <a:t/>
            </a:r>
            <a:endParaRPr>
              <a:solidFill>
                <a:srgbClr val="43434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1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Architecture</a:t>
            </a:r>
            <a:endParaRPr/>
          </a:p>
        </p:txBody>
      </p:sp>
      <p:pic>
        <p:nvPicPr>
          <p:cNvPr id="148" name="Google Shape;148;p16"/>
          <p:cNvPicPr preferRelativeResize="0"/>
          <p:nvPr/>
        </p:nvPicPr>
        <p:blipFill>
          <a:blip r:embed="rId3">
            <a:alphaModFix/>
          </a:blip>
          <a:stretch>
            <a:fillRect/>
          </a:stretch>
        </p:blipFill>
        <p:spPr>
          <a:xfrm>
            <a:off x="1031250" y="1800200"/>
            <a:ext cx="7209874" cy="2718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1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Our Solution</a:t>
            </a:r>
            <a:endParaRPr/>
          </a:p>
        </p:txBody>
      </p:sp>
      <p:sp>
        <p:nvSpPr>
          <p:cNvPr id="154" name="Google Shape;154;p17"/>
          <p:cNvSpPr txBox="1"/>
          <p:nvPr>
            <p:ph idx="1" type="body"/>
          </p:nvPr>
        </p:nvSpPr>
        <p:spPr>
          <a:xfrm>
            <a:off x="819150" y="1547375"/>
            <a:ext cx="7505700" cy="2891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434343"/>
              </a:buClr>
              <a:buSzPts val="1300"/>
              <a:buChar char="●"/>
            </a:pPr>
            <a:r>
              <a:rPr i="1" lang="en-GB">
                <a:solidFill>
                  <a:srgbClr val="434343"/>
                </a:solidFill>
              </a:rPr>
              <a:t>Collection of dataset</a:t>
            </a:r>
            <a:r>
              <a:rPr lang="en-GB">
                <a:solidFill>
                  <a:srgbClr val="434343"/>
                </a:solidFill>
              </a:rPr>
              <a:t>:  Collected our real time facial images from October 14th 2018 to November 13th 2018, from 6pm to 10pm with 5 min burst time and our heart rate values using the </a:t>
            </a:r>
            <a:r>
              <a:rPr b="1" lang="en-GB">
                <a:solidFill>
                  <a:srgbClr val="434343"/>
                </a:solidFill>
              </a:rPr>
              <a:t>Fitbit API</a:t>
            </a:r>
            <a:r>
              <a:rPr lang="en-GB">
                <a:solidFill>
                  <a:srgbClr val="434343"/>
                </a:solidFill>
              </a:rPr>
              <a:t> for the same period..</a:t>
            </a:r>
            <a:endParaRPr>
              <a:solidFill>
                <a:srgbClr val="434343"/>
              </a:solidFill>
            </a:endParaRPr>
          </a:p>
          <a:p>
            <a:pPr indent="-311150" lvl="0" marL="457200" rtl="0" algn="l">
              <a:spcBef>
                <a:spcPts val="0"/>
              </a:spcBef>
              <a:spcAft>
                <a:spcPts val="0"/>
              </a:spcAft>
              <a:buClr>
                <a:srgbClr val="434343"/>
              </a:buClr>
              <a:buSzPts val="1300"/>
              <a:buFont typeface="Arial"/>
              <a:buChar char="●"/>
            </a:pPr>
            <a:r>
              <a:rPr i="1" lang="en-GB">
                <a:solidFill>
                  <a:srgbClr val="434343"/>
                </a:solidFill>
              </a:rPr>
              <a:t>Image Recognition: </a:t>
            </a:r>
            <a:r>
              <a:rPr b="1" lang="en-GB">
                <a:solidFill>
                  <a:srgbClr val="434343"/>
                </a:solidFill>
              </a:rPr>
              <a:t>Amazon Rekognition API </a:t>
            </a:r>
            <a:r>
              <a:rPr lang="en-GB">
                <a:solidFill>
                  <a:srgbClr val="434343"/>
                </a:solidFill>
              </a:rPr>
              <a:t>to detect the emotions of the images </a:t>
            </a:r>
            <a:r>
              <a:rPr lang="en-GB">
                <a:solidFill>
                  <a:srgbClr val="434343"/>
                </a:solidFill>
                <a:highlight>
                  <a:srgbClr val="FFFFFF"/>
                </a:highlight>
              </a:rPr>
              <a:t>into HAPPY, CALM, DISGUSTED, SURPRISED, ANGRY, SAD and CONFUSED</a:t>
            </a:r>
            <a:endParaRPr>
              <a:solidFill>
                <a:srgbClr val="434343"/>
              </a:solidFill>
              <a:highlight>
                <a:srgbClr val="FFFFFF"/>
              </a:highlight>
            </a:endParaRPr>
          </a:p>
          <a:p>
            <a:pPr indent="-311150" lvl="0" marL="457200" rtl="0" algn="l">
              <a:spcBef>
                <a:spcPts val="0"/>
              </a:spcBef>
              <a:spcAft>
                <a:spcPts val="0"/>
              </a:spcAft>
              <a:buClr>
                <a:srgbClr val="434343"/>
              </a:buClr>
              <a:buSzPts val="1300"/>
              <a:buChar char="●"/>
            </a:pPr>
            <a:r>
              <a:rPr i="1" lang="en-GB">
                <a:solidFill>
                  <a:srgbClr val="434343"/>
                </a:solidFill>
                <a:highlight>
                  <a:srgbClr val="FFFFFF"/>
                </a:highlight>
              </a:rPr>
              <a:t>Storage of data: </a:t>
            </a:r>
            <a:r>
              <a:rPr lang="en-GB">
                <a:solidFill>
                  <a:srgbClr val="434343"/>
                </a:solidFill>
                <a:highlight>
                  <a:srgbClr val="FFFFFF"/>
                </a:highlight>
              </a:rPr>
              <a:t>Stored all the data into Amazon S3  buckets.</a:t>
            </a:r>
            <a:endParaRPr>
              <a:solidFill>
                <a:srgbClr val="434343"/>
              </a:solidFill>
              <a:highlight>
                <a:srgbClr val="FFFFFF"/>
              </a:highlight>
            </a:endParaRPr>
          </a:p>
          <a:p>
            <a:pPr indent="-311150" lvl="0" marL="457200" rtl="0" algn="l">
              <a:spcBef>
                <a:spcPts val="0"/>
              </a:spcBef>
              <a:spcAft>
                <a:spcPts val="0"/>
              </a:spcAft>
              <a:buClr>
                <a:srgbClr val="434343"/>
              </a:buClr>
              <a:buSzPts val="1300"/>
              <a:buChar char="●"/>
            </a:pPr>
            <a:r>
              <a:rPr i="1" lang="en-GB">
                <a:solidFill>
                  <a:srgbClr val="434343"/>
                </a:solidFill>
                <a:highlight>
                  <a:srgbClr val="FFFFFF"/>
                </a:highlight>
              </a:rPr>
              <a:t>Data Querying: </a:t>
            </a:r>
            <a:r>
              <a:rPr lang="en-GB">
                <a:solidFill>
                  <a:srgbClr val="434343"/>
                </a:solidFill>
                <a:highlight>
                  <a:srgbClr val="FFFFFF"/>
                </a:highlight>
              </a:rPr>
              <a:t>Used  Join commands to combine the emotion results and heart rate with respect to time. Also found Average heart rate expressed for each emotion.</a:t>
            </a:r>
            <a:r>
              <a:rPr i="1" lang="en-GB">
                <a:solidFill>
                  <a:srgbClr val="434343"/>
                </a:solidFill>
                <a:highlight>
                  <a:srgbClr val="FFFFFF"/>
                </a:highlight>
              </a:rPr>
              <a:t> </a:t>
            </a:r>
            <a:endParaRPr>
              <a:solidFill>
                <a:srgbClr val="434343"/>
              </a:solidFill>
              <a:highlight>
                <a:srgbClr val="FFFFFF"/>
              </a:highlight>
            </a:endParaRPr>
          </a:p>
          <a:p>
            <a:pPr indent="-311150" lvl="0" marL="457200" rtl="0" algn="l">
              <a:spcBef>
                <a:spcPts val="0"/>
              </a:spcBef>
              <a:spcAft>
                <a:spcPts val="0"/>
              </a:spcAft>
              <a:buClr>
                <a:srgbClr val="434343"/>
              </a:buClr>
              <a:buSzPts val="1300"/>
              <a:buChar char="●"/>
            </a:pPr>
            <a:r>
              <a:rPr i="1" lang="en-GB">
                <a:solidFill>
                  <a:srgbClr val="434343"/>
                </a:solidFill>
                <a:highlight>
                  <a:srgbClr val="FFFFFF"/>
                </a:highlight>
              </a:rPr>
              <a:t>Visualization: </a:t>
            </a:r>
            <a:r>
              <a:rPr lang="en-GB">
                <a:solidFill>
                  <a:srgbClr val="434343"/>
                </a:solidFill>
                <a:highlight>
                  <a:srgbClr val="FFFFFF"/>
                </a:highlight>
              </a:rPr>
              <a:t>Passed the results to Quicksight to visualize heart rate , emotion results and average heart rate expressed by each emotion. </a:t>
            </a:r>
            <a:endParaRPr>
              <a:solidFill>
                <a:srgbClr val="434343"/>
              </a:solidFill>
              <a:highlight>
                <a:srgbClr val="FFFFFF"/>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1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Amazon Rekognition</a:t>
            </a:r>
            <a:endParaRPr/>
          </a:p>
        </p:txBody>
      </p:sp>
      <p:pic>
        <p:nvPicPr>
          <p:cNvPr id="160" name="Google Shape;160;p18"/>
          <p:cNvPicPr preferRelativeResize="0"/>
          <p:nvPr/>
        </p:nvPicPr>
        <p:blipFill rotWithShape="1">
          <a:blip r:embed="rId3">
            <a:alphaModFix/>
          </a:blip>
          <a:srcRect b="0" l="0" r="0" t="0"/>
          <a:stretch/>
        </p:blipFill>
        <p:spPr>
          <a:xfrm>
            <a:off x="351625" y="2110350"/>
            <a:ext cx="4060875" cy="2286778"/>
          </a:xfrm>
          <a:prstGeom prst="rect">
            <a:avLst/>
          </a:prstGeom>
          <a:noFill/>
          <a:ln>
            <a:noFill/>
          </a:ln>
        </p:spPr>
      </p:pic>
      <p:pic>
        <p:nvPicPr>
          <p:cNvPr id="161" name="Google Shape;161;p18"/>
          <p:cNvPicPr preferRelativeResize="0"/>
          <p:nvPr/>
        </p:nvPicPr>
        <p:blipFill>
          <a:blip r:embed="rId4">
            <a:alphaModFix/>
          </a:blip>
          <a:stretch>
            <a:fillRect/>
          </a:stretch>
        </p:blipFill>
        <p:spPr>
          <a:xfrm>
            <a:off x="4479099" y="2110350"/>
            <a:ext cx="4302032" cy="2286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19"/>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GB"/>
              <a:t>Amazon Rekognition(contd.)</a:t>
            </a:r>
            <a:endParaRPr/>
          </a:p>
          <a:p>
            <a:pPr indent="0" lvl="0" marL="0" rtl="0" algn="l">
              <a:spcBef>
                <a:spcPts val="0"/>
              </a:spcBef>
              <a:spcAft>
                <a:spcPts val="0"/>
              </a:spcAft>
              <a:buNone/>
            </a:pPr>
            <a:r>
              <a:t/>
            </a:r>
            <a:endParaRPr/>
          </a:p>
        </p:txBody>
      </p:sp>
      <p:pic>
        <p:nvPicPr>
          <p:cNvPr id="167" name="Google Shape;167;p19"/>
          <p:cNvPicPr preferRelativeResize="0"/>
          <p:nvPr/>
        </p:nvPicPr>
        <p:blipFill>
          <a:blip r:embed="rId3">
            <a:alphaModFix/>
          </a:blip>
          <a:stretch>
            <a:fillRect/>
          </a:stretch>
        </p:blipFill>
        <p:spPr>
          <a:xfrm>
            <a:off x="1704975" y="1593150"/>
            <a:ext cx="5734050" cy="304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0"/>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Fitbit API</a:t>
            </a:r>
            <a:endParaRPr/>
          </a:p>
        </p:txBody>
      </p:sp>
      <p:pic>
        <p:nvPicPr>
          <p:cNvPr id="173" name="Google Shape;173;p20"/>
          <p:cNvPicPr preferRelativeResize="0"/>
          <p:nvPr/>
        </p:nvPicPr>
        <p:blipFill>
          <a:blip r:embed="rId3">
            <a:alphaModFix/>
          </a:blip>
          <a:stretch>
            <a:fillRect/>
          </a:stretch>
        </p:blipFill>
        <p:spPr>
          <a:xfrm>
            <a:off x="819150" y="1614150"/>
            <a:ext cx="7505700" cy="3038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Amazon Storage S3 </a:t>
            </a:r>
            <a:endParaRPr/>
          </a:p>
        </p:txBody>
      </p:sp>
      <p:pic>
        <p:nvPicPr>
          <p:cNvPr id="179" name="Google Shape;179;p21"/>
          <p:cNvPicPr preferRelativeResize="0"/>
          <p:nvPr/>
        </p:nvPicPr>
        <p:blipFill>
          <a:blip r:embed="rId3">
            <a:alphaModFix/>
          </a:blip>
          <a:stretch>
            <a:fillRect/>
          </a:stretch>
        </p:blipFill>
        <p:spPr>
          <a:xfrm>
            <a:off x="351750" y="1800200"/>
            <a:ext cx="4220249" cy="2545850"/>
          </a:xfrm>
          <a:prstGeom prst="rect">
            <a:avLst/>
          </a:prstGeom>
          <a:noFill/>
          <a:ln>
            <a:noFill/>
          </a:ln>
        </p:spPr>
      </p:pic>
      <p:pic>
        <p:nvPicPr>
          <p:cNvPr id="180" name="Google Shape;180;p21"/>
          <p:cNvPicPr preferRelativeResize="0"/>
          <p:nvPr/>
        </p:nvPicPr>
        <p:blipFill>
          <a:blip r:embed="rId4">
            <a:alphaModFix/>
          </a:blip>
          <a:stretch>
            <a:fillRect/>
          </a:stretch>
        </p:blipFill>
        <p:spPr>
          <a:xfrm>
            <a:off x="4724400" y="1800200"/>
            <a:ext cx="4074051" cy="25458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